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452" r:id="rId2"/>
    <p:sldId id="456" r:id="rId3"/>
    <p:sldId id="531" r:id="rId4"/>
    <p:sldId id="532" r:id="rId5"/>
    <p:sldId id="533" r:id="rId6"/>
    <p:sldId id="534" r:id="rId7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00"/>
    <a:srgbClr val="00CC00"/>
    <a:srgbClr val="008000"/>
    <a:srgbClr val="006600"/>
    <a:srgbClr val="00FFFF"/>
    <a:srgbClr val="FF00FF"/>
    <a:srgbClr val="404040"/>
    <a:srgbClr val="000000"/>
    <a:srgbClr val="568ABA"/>
    <a:srgbClr val="CBD0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75" autoAdjust="0"/>
    <p:restoredTop sz="82594" autoAdjust="0"/>
  </p:normalViewPr>
  <p:slideViewPr>
    <p:cSldViewPr snapToGrid="0" snapToObjects="1">
      <p:cViewPr varScale="1">
        <p:scale>
          <a:sx n="69" d="100"/>
          <a:sy n="69" d="100"/>
        </p:scale>
        <p:origin x="82" y="149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2023-03-01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2023-03-01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25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8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36216" y="1603022"/>
            <a:ext cx="8407783" cy="808067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 Assembly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736217" y="2411090"/>
            <a:ext cx="8407783" cy="623056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Binding C/C++ and the Browser VM</a:t>
            </a:r>
            <a:endParaRPr lang="en-US" sz="2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0648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D89EB6-2204-442A-87B4-6B910A313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121" y="1396433"/>
            <a:ext cx="8282923" cy="2987758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computing, we sometimes want to use multiple languages in a program.</a:t>
            </a:r>
          </a:p>
          <a:p>
            <a:pPr marL="0" indent="0">
              <a:spcBef>
                <a:spcPts val="600"/>
              </a:spcBef>
              <a:buNone/>
            </a:pPr>
            <a:endParaRPr lang="en-US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 can </a:t>
            </a:r>
            <a:r>
              <a:rPr lang="en-US" b="1" u="sng" dirty="0">
                <a:solidFill>
                  <a:srgbClr val="00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bind</a:t>
            </a: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calls in one language to invoke instructions in another.</a:t>
            </a:r>
          </a:p>
          <a:p>
            <a:pPr>
              <a:spcBef>
                <a:spcPts val="600"/>
              </a:spcBef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Running a Python script from C/C++</a:t>
            </a:r>
          </a:p>
          <a:p>
            <a:pPr>
              <a:spcBef>
                <a:spcPts val="600"/>
              </a:spcBef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Invoking C libraries from Java</a:t>
            </a:r>
          </a:p>
          <a:p>
            <a:pPr>
              <a:spcBef>
                <a:spcPts val="600"/>
              </a:spcBef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Running C/C++ code from JavaScript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Bindings let us access the benefits of multiple languages at the same time.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77453D-6ACE-484D-8D9D-7FA46B514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41" y="567799"/>
            <a:ext cx="8641903" cy="691767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is a “Binding”?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662C1-AA94-484D-B88C-8F6861AF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157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73C8F59-1BB0-EEF8-5CAC-86EAF693D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52" y="1412829"/>
            <a:ext cx="8362992" cy="34708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Most scripting languages, including JavaScript, run in a virtual machine dedicated to the optimization of code in that language (e.g., in browsers.)</a:t>
            </a:r>
          </a:p>
          <a:p>
            <a:pPr marL="0" indent="0">
              <a:buNone/>
            </a:pPr>
            <a:r>
              <a:rPr lang="en-US" u="sng" dirty="0"/>
              <a:t>The JavaScript VM of the browser has its own bindings to browser code:</a:t>
            </a:r>
          </a:p>
          <a:p>
            <a:pPr>
              <a:spcBef>
                <a:spcPts val="600"/>
              </a:spcBef>
            </a:pPr>
            <a:r>
              <a:rPr lang="en-US" dirty="0"/>
              <a:t>Reading and writing HTML elements</a:t>
            </a:r>
          </a:p>
          <a:p>
            <a:pPr>
              <a:spcBef>
                <a:spcPts val="600"/>
              </a:spcBef>
            </a:pPr>
            <a:r>
              <a:rPr lang="en-US" dirty="0"/>
              <a:t>Accessing network resources</a:t>
            </a:r>
          </a:p>
          <a:p>
            <a:pPr>
              <a:spcBef>
                <a:spcPts val="600"/>
              </a:spcBef>
            </a:pPr>
            <a:r>
              <a:rPr lang="en-US" dirty="0"/>
              <a:t>Capturing user input</a:t>
            </a:r>
          </a:p>
          <a:p>
            <a:pPr>
              <a:spcBef>
                <a:spcPts val="600"/>
              </a:spcBef>
            </a:pPr>
            <a:r>
              <a:rPr lang="en-US" dirty="0"/>
              <a:t>Multithreading</a:t>
            </a:r>
          </a:p>
          <a:p>
            <a:pPr marL="0" indent="0">
              <a:buNone/>
            </a:pPr>
            <a:r>
              <a:rPr lang="en-US" dirty="0"/>
              <a:t>The JavaScript VM is flexible; however, </a:t>
            </a:r>
            <a:r>
              <a:rPr lang="en-US" b="1" dirty="0">
                <a:solidFill>
                  <a:srgbClr val="00FF00"/>
                </a:solidFill>
              </a:rPr>
              <a:t>byte code</a:t>
            </a:r>
            <a:r>
              <a:rPr lang="en-US" dirty="0"/>
              <a:t> VMs are typically faster.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25A7B3-0201-338B-2A35-61E767599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68848"/>
            <a:ext cx="8564088" cy="837009"/>
          </a:xfrm>
        </p:spPr>
        <p:txBody>
          <a:bodyPr/>
          <a:lstStyle/>
          <a:p>
            <a:r>
              <a:rPr lang="en-US" dirty="0"/>
              <a:t>VMs, VMs, Everywhere!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8D85B-1D99-6FE7-F4AE-C9B55683B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211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781E7AE-1968-0103-A339-CB543AEA3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014" y="1475176"/>
            <a:ext cx="8479971" cy="325557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WebAssembly (WASM) is an instruction set for the bytecode of browser VMs.</a:t>
            </a:r>
          </a:p>
          <a:p>
            <a:r>
              <a:rPr lang="en-US" dirty="0"/>
              <a:t>Works for compiled languages (C, C++, Rust, others)</a:t>
            </a:r>
          </a:p>
          <a:p>
            <a:r>
              <a:rPr lang="en-US" dirty="0"/>
              <a:t>Includes bindings for JavaScript</a:t>
            </a:r>
          </a:p>
          <a:p>
            <a:r>
              <a:rPr lang="en-US" dirty="0"/>
              <a:t>Requires memory management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Currently, WASM requires some JS “boilerplate”; this is temporary.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8ACC1C-26C5-69E0-B393-709CA0D2D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WebAssembly: C/C++ for a JS World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DA8F9-3744-8073-3B86-ED164234C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869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D34025F-50DA-10B2-94B1-C31CDAB68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273949"/>
            <a:ext cx="7734300" cy="47831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At its simplest, WASM-built C/C++ is just like native code.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84BE75-3410-9952-B8BF-D71B7FBED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31607"/>
            <a:ext cx="8564088" cy="837009"/>
          </a:xfrm>
        </p:spPr>
        <p:txBody>
          <a:bodyPr/>
          <a:lstStyle/>
          <a:p>
            <a:r>
              <a:rPr lang="en-US" dirty="0"/>
              <a:t>Hello WASM!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69EC81-DBBF-3127-6D03-8F2D2F0D4F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85770D25-83D6-9268-15AB-E09FF3220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151" y="1865326"/>
            <a:ext cx="3421864" cy="1567376"/>
          </a:xfrm>
          <a:prstGeom prst="rect">
            <a:avLst/>
          </a:prstGeom>
          <a:solidFill>
            <a:schemeClr val="tx1"/>
          </a:solid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rot="0" vert="horz" wrap="square" lIns="45720" tIns="25200" rIns="45720" bIns="25200" anchor="t" anchorCtr="0">
            <a:noAutofit/>
          </a:bodyPr>
          <a:lstStyle/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00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#include</a:t>
            </a:r>
            <a:r>
              <a:rPr lang="en-US" sz="1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solidFill>
                  <a:srgbClr val="FFF2CC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600" b="1" dirty="0" err="1">
                <a:solidFill>
                  <a:srgbClr val="FFF2CC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stdio.h</a:t>
            </a:r>
            <a:r>
              <a:rPr lang="en-US" sz="1600" b="1" dirty="0">
                <a:solidFill>
                  <a:srgbClr val="FFF2CC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00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main()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600" b="1" dirty="0" err="1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printf</a:t>
            </a: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600" b="1" dirty="0">
                <a:solidFill>
                  <a:srgbClr val="FFF2CC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"Hello world!\n"</a:t>
            </a: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 Box 2">
            <a:extLst>
              <a:ext uri="{FF2B5EF4-FFF2-40B4-BE49-F238E27FC236}">
                <a16:creationId xmlns:a16="http://schemas.microsoft.com/office/drawing/2014/main" id="{7793CA54-2923-5BC5-0454-AC53325E1E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150" y="3686675"/>
            <a:ext cx="3421864" cy="308942"/>
          </a:xfrm>
          <a:prstGeom prst="rect">
            <a:avLst/>
          </a:prstGeom>
          <a:solidFill>
            <a:schemeClr val="tx1"/>
          </a:solid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rot="0" vert="horz" wrap="square" lIns="45720" tIns="25200" rIns="45720" bIns="2520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emcc</a:t>
            </a: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hello.c</a:t>
            </a: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-o hello_sa.html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 Box 2">
            <a:extLst>
              <a:ext uri="{FF2B5EF4-FFF2-40B4-BE49-F238E27FC236}">
                <a16:creationId xmlns:a16="http://schemas.microsoft.com/office/drawing/2014/main" id="{8821CA1F-6BB6-2765-652C-E713876DFC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299" y="1865325"/>
            <a:ext cx="4146280" cy="301387"/>
          </a:xfrm>
          <a:prstGeom prst="rect">
            <a:avLst/>
          </a:prstGeom>
          <a:solidFill>
            <a:schemeClr val="tx1"/>
          </a:solid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rot="0" vert="horz" wrap="square" lIns="45720" tIns="25200" rIns="45720" bIns="2520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python3 -m </a:t>
            </a:r>
            <a:r>
              <a:rPr lang="en-US" sz="1600" b="1" dirty="0" err="1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http.server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46436653-0847-182E-A74F-FA3926C3F3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3" y="2397475"/>
            <a:ext cx="4120876" cy="1598142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07140912-BDD7-AD95-9DE8-68B79E26656C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4114014" y="2016019"/>
            <a:ext cx="445285" cy="1825127"/>
          </a:xfrm>
          <a:prstGeom prst="bentConnector3">
            <a:avLst>
              <a:gd name="adj1" fmla="val 50000"/>
            </a:avLst>
          </a:prstGeom>
          <a:ln w="25400">
            <a:solidFill>
              <a:srgbClr val="FFC000"/>
            </a:solidFill>
            <a:tailEnd type="stealth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58A452E0-5C6B-711E-1481-8810F23FD482}"/>
              </a:ext>
            </a:extLst>
          </p:cNvPr>
          <p:cNvCxnSpPr>
            <a:cxnSpLocks/>
            <a:stCxn id="5" idx="1"/>
            <a:endCxn id="6" idx="1"/>
          </p:cNvCxnSpPr>
          <p:nvPr/>
        </p:nvCxnSpPr>
        <p:spPr>
          <a:xfrm rot="10800000" flipV="1">
            <a:off x="692151" y="2649014"/>
            <a:ext cx="1" cy="1192132"/>
          </a:xfrm>
          <a:prstGeom prst="bentConnector3">
            <a:avLst>
              <a:gd name="adj1" fmla="val 22860100000"/>
            </a:avLst>
          </a:prstGeom>
          <a:ln w="25400">
            <a:solidFill>
              <a:srgbClr val="FFC000"/>
            </a:solidFill>
            <a:tailEnd type="stealth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9" name="Content Placeholder 1">
            <a:extLst>
              <a:ext uri="{FF2B5EF4-FFF2-40B4-BE49-F238E27FC236}">
                <a16:creationId xmlns:a16="http://schemas.microsoft.com/office/drawing/2014/main" id="{C30513E6-7561-F3B0-349F-2C86391BBC71}"/>
              </a:ext>
            </a:extLst>
          </p:cNvPr>
          <p:cNvSpPr txBox="1">
            <a:spLocks/>
          </p:cNvSpPr>
          <p:nvPr/>
        </p:nvSpPr>
        <p:spPr bwMode="auto">
          <a:xfrm>
            <a:off x="692150" y="4324917"/>
            <a:ext cx="7734300" cy="478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Lacking any other instructions, an HTML file will be auto-generated.</a:t>
            </a:r>
          </a:p>
        </p:txBody>
      </p:sp>
    </p:spTree>
    <p:extLst>
      <p:ext uri="{BB962C8B-B14F-4D97-AF65-F5344CB8AC3E}">
        <p14:creationId xmlns:p14="http://schemas.microsoft.com/office/powerpoint/2010/main" val="2532650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0C7FCBD-30E1-B4EB-DAA0-5A6CC0EB4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47" y="1385968"/>
            <a:ext cx="8816706" cy="4874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can write a custom HTML file, but the standard out is the console by default.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3DB8E8-A9B3-1A29-F478-EB42EB3E8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Hello…. Debug Console?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FFB1F-A0CC-19E9-8058-F4D869FB9C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D61C5F82-B436-8127-0620-587E571F2B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239" y="2002282"/>
            <a:ext cx="4379950" cy="1078319"/>
          </a:xfrm>
          <a:prstGeom prst="rect">
            <a:avLst/>
          </a:prstGeom>
          <a:solidFill>
            <a:schemeClr val="tx1"/>
          </a:solid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rot="0" vert="horz" wrap="square" lIns="45720" tIns="45720" rIns="45720" bIns="45720" anchor="t" anchorCtr="0">
            <a:noAutofit/>
          </a:bodyPr>
          <a:lstStyle/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80C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&lt;!doctype html&gt;&lt;html&gt;&lt;body&gt;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b="1" dirty="0">
                <a:solidFill>
                  <a:srgbClr val="80C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&lt;script </a:t>
            </a:r>
            <a:r>
              <a:rPr lang="en-US" sz="1600" b="1" dirty="0" err="1">
                <a:solidFill>
                  <a:srgbClr val="FF9999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solidFill>
                  <a:srgbClr val="FF9999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600" b="1" dirty="0">
                <a:solidFill>
                  <a:srgbClr val="00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"hello.js"</a:t>
            </a:r>
            <a:r>
              <a:rPr lang="en-US" sz="1600" b="1" dirty="0">
                <a:solidFill>
                  <a:srgbClr val="80C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&gt;&lt;/script&gt;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b="1" dirty="0">
                <a:solidFill>
                  <a:srgbClr val="80C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&lt;p&gt;</a:t>
            </a: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 am a sad empty HTML shell.</a:t>
            </a:r>
            <a:r>
              <a:rPr lang="en-US" sz="1600" b="1" dirty="0">
                <a:solidFill>
                  <a:srgbClr val="80C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&lt;/p&gt;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80C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&lt;/body&gt;&lt;/html&gt;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F42179C6-6A35-9627-965D-3476826F07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239" y="3245289"/>
            <a:ext cx="4379950" cy="584775"/>
          </a:xfrm>
          <a:prstGeom prst="rect">
            <a:avLst/>
          </a:prstGeom>
          <a:solidFill>
            <a:schemeClr val="tx1"/>
          </a:solid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rot="0" vert="horz" wrap="square" lIns="45720" tIns="45720" rIns="45720" bIns="45720" anchor="t" anchorCtr="0">
            <a:spAutoFit/>
          </a:bodyPr>
          <a:lstStyle/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1600" b="1" dirty="0" err="1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emcc</a:t>
            </a: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hello.c</a:t>
            </a: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-o hello.js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&gt;python3 -m </a:t>
            </a:r>
            <a:r>
              <a:rPr lang="en-US" sz="1600" b="1" dirty="0" err="1">
                <a:solidFill>
                  <a:srgbClr val="FF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http.server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33E9C11-F0B7-8C7F-A643-C83941249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175" y="2002281"/>
            <a:ext cx="4072679" cy="1827783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BF764333-2AC4-044A-E7AD-F961A92791F7}"/>
              </a:ext>
            </a:extLst>
          </p:cNvPr>
          <p:cNvSpPr/>
          <p:nvPr/>
        </p:nvSpPr>
        <p:spPr>
          <a:xfrm>
            <a:off x="2251316" y="2979880"/>
            <a:ext cx="361795" cy="361227"/>
          </a:xfrm>
          <a:prstGeom prst="down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0A806009-C6CE-DFFF-1ABE-962162981C4B}"/>
              </a:ext>
            </a:extLst>
          </p:cNvPr>
          <p:cNvSpPr/>
          <p:nvPr/>
        </p:nvSpPr>
        <p:spPr>
          <a:xfrm rot="16200000">
            <a:off x="4543903" y="3334742"/>
            <a:ext cx="361227" cy="373955"/>
          </a:xfrm>
          <a:prstGeom prst="down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5A56193A-8756-CE98-B698-C899FB608C16}"/>
              </a:ext>
            </a:extLst>
          </p:cNvPr>
          <p:cNvSpPr txBox="1">
            <a:spLocks/>
          </p:cNvSpPr>
          <p:nvPr/>
        </p:nvSpPr>
        <p:spPr bwMode="auto">
          <a:xfrm>
            <a:off x="163647" y="4153404"/>
            <a:ext cx="8816706" cy="487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To store information in HTML elements, we will need to edit them.</a:t>
            </a:r>
          </a:p>
        </p:txBody>
      </p:sp>
    </p:spTree>
    <p:extLst>
      <p:ext uri="{BB962C8B-B14F-4D97-AF65-F5344CB8AC3E}">
        <p14:creationId xmlns:p14="http://schemas.microsoft.com/office/powerpoint/2010/main" val="769404037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35470</TotalTime>
  <Words>384</Words>
  <Application>Microsoft Office PowerPoint</Application>
  <PresentationFormat>On-screen Show (16:9)</PresentationFormat>
  <Paragraphs>55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Cambria</vt:lpstr>
      <vt:lpstr>Consolas</vt:lpstr>
      <vt:lpstr>Rockwell</vt:lpstr>
      <vt:lpstr>Times New Roman</vt:lpstr>
      <vt:lpstr>Wingdings</vt:lpstr>
      <vt:lpstr>PNE Theme Slide Deck</vt:lpstr>
      <vt:lpstr>Web Assembly</vt:lpstr>
      <vt:lpstr>What is a “Binding”?</vt:lpstr>
      <vt:lpstr>VMs, VMs, Everywhere!</vt:lpstr>
      <vt:lpstr>WebAssembly: C/C++ for a JS World</vt:lpstr>
      <vt:lpstr>Hello WASM!</vt:lpstr>
      <vt:lpstr>Hello…. Debug Console?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Blanchard, Jeremiah J</cp:lastModifiedBy>
  <cp:revision>719</cp:revision>
  <cp:lastPrinted>2014-01-31T19:29:42Z</cp:lastPrinted>
  <dcterms:created xsi:type="dcterms:W3CDTF">2013-09-18T13:46:37Z</dcterms:created>
  <dcterms:modified xsi:type="dcterms:W3CDTF">2023-03-01T20:11:59Z</dcterms:modified>
</cp:coreProperties>
</file>